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11" autoAdjust="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143000"/>
            <a:ext cx="7467600" cy="1470025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3048000"/>
            <a:ext cx="6400800" cy="1752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3E96004-B4CE-4080-95DA-913824C1A9B0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539B4-33F0-45C8-92A9-08EAFB79DDB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371600" y="274638"/>
            <a:ext cx="53340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B8ECC-D9CE-4918-BC78-06C42C8506B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6D276-DB49-48BD-A99A-ACE8F84D64D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145A1-2DF0-4305-A6DB-EF3F7F1ACE1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433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3500" y="1600200"/>
            <a:ext cx="35433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B0E6E-F197-419A-853F-8B2BA7E413E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2E3FB-F030-408A-83CC-412150E5CE3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26B8E-504D-450F-8435-C8160B99860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745D7-26F8-4B19-9FAF-9FA90CA32D8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EA590-C1C3-4AB1-B2F7-607C71970D8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760C8-A6B6-4C21-B2DE-91C3A1C9DA2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274638"/>
            <a:ext cx="731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239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245225"/>
            <a:ext cx="1905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fld id="{8CA88473-CE03-46E7-995C-64AAF163329E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Psicoanálisis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Implicaciones educativas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</a:t>
            </a:r>
            <a:r>
              <a:rPr lang="es-MX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etas </a:t>
            </a:r>
            <a:r>
              <a:rPr lang="es-MX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 la educación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C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ontribuir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 formar personalidades psicológicamente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sanas</a:t>
            </a:r>
          </a:p>
          <a:p>
            <a:r>
              <a:rPr lang="es-MX" dirty="0" smtClean="0"/>
              <a:t>S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u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función tiene un carácter profiláctico ya que debe ayudar a que las personas estén libres de neurosis y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represiones</a:t>
            </a:r>
          </a:p>
          <a:p>
            <a:r>
              <a:rPr lang="es-MX" dirty="0" smtClean="0"/>
              <a:t>Su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principal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tarea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es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auxiliar a que los individuos desarrollen el principio de realidad, para que sean capaces de diferenciar lo real de los fantasiosos</a:t>
            </a:r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Conceptualización del aprendizaje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P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roceso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inconsciente que genera cambios integrales en las pautas de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comportamiento</a:t>
            </a:r>
          </a:p>
          <a:p>
            <a:r>
              <a:rPr lang="es-MX" dirty="0" smtClean="0"/>
              <a:t>O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rigina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dos tipos de reacciones en los educandos: el </a:t>
            </a:r>
            <a:r>
              <a:rPr lang="es-MX" i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miedo al </a:t>
            </a:r>
            <a:r>
              <a:rPr lang="es-MX" i="1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ataque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y</a:t>
            </a:r>
            <a:r>
              <a:rPr lang="es-MX" i="1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s-MX" i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miedo a la </a:t>
            </a:r>
            <a:r>
              <a:rPr lang="es-MX" i="1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pérdida</a:t>
            </a:r>
          </a:p>
          <a:p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La ansiedad juega un papel de primera importancia </a:t>
            </a:r>
            <a:endParaRPr lang="es-E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Papel del maestro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El valor de que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tengan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muy consciente los motivos y razones por las cuales se convirtieron en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maestros</a:t>
            </a:r>
          </a:p>
          <a:p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Una vez lograda la autoconciencia estarán en mejores posibilidades de manejar adecuadamente las transferencias e identificaciones que provocan en los alumnos</a:t>
            </a:r>
            <a:endParaRPr lang="es-E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Concepción del alumno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opongan a la enseñanza autoritaria, violenta y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opresiva</a:t>
            </a:r>
          </a:p>
          <a:p>
            <a:r>
              <a:rPr lang="es-MX" dirty="0" smtClean="0"/>
              <a:t>P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articipen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en la planificación y puesta en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práctica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del proceso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docente</a:t>
            </a:r>
          </a:p>
          <a:p>
            <a:r>
              <a:rPr lang="es-MX" dirty="0" smtClean="0"/>
              <a:t>R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ecuperar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en las escuelas la alegría y el sentido lúdico del aprendizaje, así como estimular la curiosidad, la capacidad de asombro, la creatividad y las fantasías</a:t>
            </a:r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Metodología de la enseñanza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D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ebería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permitir y fomentar el aprendizaje de la libertad y la participación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social</a:t>
            </a:r>
          </a:p>
          <a:p>
            <a:r>
              <a:rPr lang="es-MX" dirty="0" smtClean="0"/>
              <a:t>D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ar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cabida a la aceptación y manejo de lo subjetivo, a mejorar la interrelación y comunicación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grupal</a:t>
            </a:r>
          </a:p>
          <a:p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El fin principal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sería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la búsqueda del placer y el gusto por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aprender</a:t>
            </a:r>
          </a:p>
          <a:p>
            <a:r>
              <a:rPr lang="es-MX" dirty="0" smtClean="0"/>
              <a:t>Grupo operativo</a:t>
            </a:r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Evaluación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s-MX" dirty="0" smtClean="0"/>
              <a:t>D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ar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prioridad más al proceso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y pugnar por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una evaluación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grupal</a:t>
            </a:r>
          </a:p>
          <a:p>
            <a:pPr>
              <a:spcBef>
                <a:spcPts val="0"/>
              </a:spcBef>
            </a:pP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El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profesor y los alumnos de manera conjunta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deciden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cuáles fueron los logros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obtenidos. Identifican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qué elementos no esperados sucedieron,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expresan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 opinión acerca de la conducción del grupo, etc. Finalmente cada estudiante se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autoevalúa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y entre todos </a:t>
            </a:r>
            <a:r>
              <a:rPr lang="es-MX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deciden </a:t>
            </a:r>
            <a:r>
              <a:rPr lang="es-MX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la calificación final.</a:t>
            </a:r>
            <a:endParaRPr lang="es-E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0069048">
  <a:themeElements>
    <a:clrScheme name="Default Design 13">
      <a:dk1>
        <a:srgbClr val="000000"/>
      </a:dk1>
      <a:lt1>
        <a:srgbClr val="F1ECD8"/>
      </a:lt1>
      <a:dk2>
        <a:srgbClr val="4F261E"/>
      </a:dk2>
      <a:lt2>
        <a:srgbClr val="777777"/>
      </a:lt2>
      <a:accent1>
        <a:srgbClr val="909082"/>
      </a:accent1>
      <a:accent2>
        <a:srgbClr val="809EA8"/>
      </a:accent2>
      <a:accent3>
        <a:srgbClr val="F7F4E9"/>
      </a:accent3>
      <a:accent4>
        <a:srgbClr val="000000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Default Design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1ECD8"/>
        </a:lt1>
        <a:dk2>
          <a:srgbClr val="4F261E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F7F4E9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10069048</Template>
  <TotalTime>21</TotalTime>
  <Words>303</Words>
  <Application>Microsoft Office PowerPoint</Application>
  <PresentationFormat>Presentación en pantalla (4:3)</PresentationFormat>
  <Paragraphs>25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Arial</vt:lpstr>
      <vt:lpstr>Garamond</vt:lpstr>
      <vt:lpstr>10069048</vt:lpstr>
      <vt:lpstr>Psicoanálisis</vt:lpstr>
      <vt:lpstr>Metas de la educación</vt:lpstr>
      <vt:lpstr>Conceptualización del aprendizaje</vt:lpstr>
      <vt:lpstr>Papel del maestro</vt:lpstr>
      <vt:lpstr>Concepción del alumno</vt:lpstr>
      <vt:lpstr>Metodología de la enseñanza</vt:lpstr>
      <vt:lpstr>Evaluación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Octavio González Vázquez</dc:creator>
  <cp:lastModifiedBy>Octavio González Vázquez</cp:lastModifiedBy>
  <cp:revision>4</cp:revision>
  <dcterms:created xsi:type="dcterms:W3CDTF">2011-12-02T22:44:28Z</dcterms:created>
  <dcterms:modified xsi:type="dcterms:W3CDTF">2011-12-02T23:05:38Z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TC100690483082</vt:lpwstr>
  </property>
</Properties>
</file>